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0"/>
  </p:notesMasterIdLst>
  <p:handoutMasterIdLst>
    <p:handoutMasterId r:id="rId21"/>
  </p:handoutMasterIdLst>
  <p:sldIdLst>
    <p:sldId id="670" r:id="rId4"/>
    <p:sldId id="1719" r:id="rId5"/>
    <p:sldId id="1670" r:id="rId6"/>
    <p:sldId id="3456" r:id="rId7"/>
    <p:sldId id="3457" r:id="rId8"/>
    <p:sldId id="3458" r:id="rId9"/>
    <p:sldId id="3459" r:id="rId10"/>
    <p:sldId id="3461" r:id="rId11"/>
    <p:sldId id="3473" r:id="rId12"/>
    <p:sldId id="3462" r:id="rId13"/>
    <p:sldId id="3468" r:id="rId14"/>
    <p:sldId id="3469" r:id="rId15"/>
    <p:sldId id="3460" r:id="rId16"/>
    <p:sldId id="3467" r:id="rId17"/>
    <p:sldId id="3474" r:id="rId18"/>
    <p:sldId id="1884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670"/>
            <p14:sldId id="3456"/>
            <p14:sldId id="3457"/>
            <p14:sldId id="3458"/>
            <p14:sldId id="3459"/>
            <p14:sldId id="3461"/>
            <p14:sldId id="3473"/>
            <p14:sldId id="3462"/>
            <p14:sldId id="3468"/>
            <p14:sldId id="3469"/>
            <p14:sldId id="3460"/>
            <p14:sldId id="3467"/>
            <p14:sldId id="3474"/>
          </p14:sldIdLst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F5"/>
    <a:srgbClr val="00BCF2"/>
    <a:srgbClr val="0078D4"/>
    <a:srgbClr val="00B0E3"/>
    <a:srgbClr val="40587C"/>
    <a:srgbClr val="005291"/>
    <a:srgbClr val="00188F"/>
    <a:srgbClr val="CBD6EF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83442-CE5A-41CA-B5C1-EC06B60E49C3}" v="2" dt="2019-12-21T22:37:22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1310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00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1/10/2020 2:14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1/10/2020 2:14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1/10/2020 2:14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1/10/2020 2:14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1/10/2020 2:14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07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5E8A5-48D6-4944-B4C0-1ADAA2D89E6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8814" y="-623"/>
            <a:ext cx="6723186" cy="6858623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1" y="-1188"/>
            <a:ext cx="5858776" cy="6860381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lv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706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  <p:sldLayoutId id="214748475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123890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Running Experiments and Training Models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120 minutes </a:t>
                      </a:r>
                      <a:r>
                        <a:rPr lang="en-US" sz="1200" b="0" kern="1200" baseline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(including labs)</a:t>
                      </a:r>
                      <a:endParaRPr lang="en-US" sz="1200" b="0" kern="1200" baseline="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Scientists planning to operate machine learning workloads on Azure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Introduce experiments and how to run them</a:t>
                      </a:r>
                    </a:p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Describe how to use experiments to train models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Experiments encapsulate tasks that are run, and usually generate </a:t>
                      </a:r>
                      <a:r>
                        <a:rPr lang="en-US" sz="1200" dirty="0" err="1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metricss</a:t>
                      </a:r>
                      <a:r>
                        <a:rPr lang="en-US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 and outputs</a:t>
                      </a:r>
                      <a:endParaRPr lang="en-US" sz="1200" baseline="0" dirty="0">
                        <a:solidFill>
                          <a:schemeClr val="tx1">
                            <a:lumMod val="85000"/>
                          </a:schemeClr>
                        </a:solidFill>
                        <a:cs typeface="Segoe UI" pitchFamily="34" charset="0"/>
                      </a:endParaRPr>
                    </a:p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Estimators are used to simplify configuration for experiments that train models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Familiar with terminology like “experiment”, “run”, “metrics”, “outputs”.</a:t>
                      </a:r>
                    </a:p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altLang="ja-JP" sz="1200" dirty="0">
                          <a:solidFill>
                            <a:schemeClr val="tx1">
                              <a:lumMod val="85000"/>
                            </a:schemeClr>
                          </a:solidFill>
                          <a:cs typeface="Segoe UI" pitchFamily="34" charset="0"/>
                        </a:rPr>
                        <a:t>Comfortable configuring and running an experiment to train a model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Run Python code as an experiment that logs metrics and generates outputs</a:t>
                      </a:r>
                    </a:p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Use an estimator to run a model training experiment, and register </a:t>
                      </a:r>
                      <a:r>
                        <a:rPr lang="en-US" sz="1200" kern="120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the resulting model</a:t>
                      </a:r>
                      <a:endParaRPr lang="en-US" sz="1200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Segoe UI" pitchFamily="34" charset="0"/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please use the MCT Forums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569014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4000" dirty="0">
                <a:latin typeface="Segoe UI Semibold"/>
              </a:rPr>
              <a:t>2</a:t>
            </a:r>
            <a:endParaRPr kumimoji="0" lang="en-US" sz="40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r>
              <a:rPr lang="en-US" sz="4000" dirty="0"/>
              <a:t>Training and Registering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556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2.22222E-6 L 2.5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70E8-6D21-47BE-8EB6-0B996CC1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Estimators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096E-C536-4178-BA1F-EC14262EF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25279"/>
          </a:xfrm>
        </p:spPr>
        <p:txBody>
          <a:bodyPr/>
          <a:lstStyle/>
          <a:p>
            <a:r>
              <a:rPr lang="en-US" dirty="0"/>
              <a:t>An abstraction over run and script configurations</a:t>
            </a:r>
          </a:p>
          <a:p>
            <a:r>
              <a:rPr lang="en-US" dirty="0"/>
              <a:t>Encapsulate environments for common frameworks:</a:t>
            </a:r>
          </a:p>
          <a:p>
            <a:pPr lvl="1"/>
            <a:r>
              <a:rPr lang="en-US" dirty="0"/>
              <a:t>Scikit-Learn</a:t>
            </a:r>
          </a:p>
          <a:p>
            <a:pPr lvl="1"/>
            <a:r>
              <a:rPr lang="en-US" dirty="0"/>
              <a:t>PyTorch</a:t>
            </a:r>
          </a:p>
          <a:p>
            <a:pPr lvl="1"/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Chainer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2072F-68AB-42D7-9239-18E0B8392DF5}"/>
              </a:ext>
            </a:extLst>
          </p:cNvPr>
          <p:cNvSpPr/>
          <p:nvPr/>
        </p:nvSpPr>
        <p:spPr bwMode="auto">
          <a:xfrm>
            <a:off x="1552045" y="3962249"/>
            <a:ext cx="8924101" cy="258476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azureml.train.estimator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Estimator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Experiment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 = Estimator(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source_directory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experiment_folder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entry_script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='training_script.py'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='local',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conda_packages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=['scikit-learn'])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 = Experiment(workspace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 = 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training_experiment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experiment.submit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(config=estimator)</a:t>
            </a:r>
          </a:p>
        </p:txBody>
      </p:sp>
    </p:spTree>
    <p:extLst>
      <p:ext uri="{BB962C8B-B14F-4D97-AF65-F5344CB8AC3E}">
        <p14:creationId xmlns:p14="http://schemas.microsoft.com/office/powerpoint/2010/main" val="34810083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6EF6-9ABF-4644-86AD-9FCDFE08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 Script Parameters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87049-1DEC-4E22-8BD8-DBD2060AD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16210"/>
          </a:xfrm>
        </p:spPr>
        <p:txBody>
          <a:bodyPr/>
          <a:lstStyle/>
          <a:p>
            <a:r>
              <a:rPr lang="en-US" dirty="0"/>
              <a:t>Parse arguments in the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Include script parameters in the estimator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AA22D4-8DFA-4702-8F7F-B9E66D741D2D}"/>
              </a:ext>
            </a:extLst>
          </p:cNvPr>
          <p:cNvSpPr/>
          <p:nvPr/>
        </p:nvSpPr>
        <p:spPr bwMode="auto">
          <a:xfrm>
            <a:off x="1132556" y="1966350"/>
            <a:ext cx="8924101" cy="16634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parser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argparse.ArgumentParser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parser.add_argument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('--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reg_rate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 type=float, dest='reg', default=0.01)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parser.parse_args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 = args.reg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CFF9A-886B-4000-94BE-757CA4D9AE1F}"/>
              </a:ext>
            </a:extLst>
          </p:cNvPr>
          <p:cNvSpPr/>
          <p:nvPr/>
        </p:nvSpPr>
        <p:spPr bwMode="auto">
          <a:xfrm>
            <a:off x="1132556" y="4598152"/>
            <a:ext cx="8924101" cy="140811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estimator = Estimator(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source_directory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experiment_folder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entry_script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='training_script.py'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compute_target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='local',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script_params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{'--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reg_rate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': 0.1},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conda_packages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=['scikit-learn'])</a:t>
            </a:r>
          </a:p>
        </p:txBody>
      </p:sp>
    </p:spTree>
    <p:extLst>
      <p:ext uri="{BB962C8B-B14F-4D97-AF65-F5344CB8AC3E}">
        <p14:creationId xmlns:p14="http://schemas.microsoft.com/office/powerpoint/2010/main" val="24232070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70E8-6D21-47BE-8EB6-0B996CC1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096E-C536-4178-BA1F-EC14262EF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r>
              <a:rPr lang="en-US" dirty="0"/>
              <a:t>Model registration enables version tracking and retrieval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BA3C57-4B49-4B1D-A3FA-3935F50B5F7B}"/>
              </a:ext>
            </a:extLst>
          </p:cNvPr>
          <p:cNvSpPr/>
          <p:nvPr/>
        </p:nvSpPr>
        <p:spPr bwMode="auto">
          <a:xfrm>
            <a:off x="1445287" y="2193790"/>
            <a:ext cx="8924101" cy="1658757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run.register_model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model_name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classification_model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model_path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='outputs/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model.pkl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description='A classification model',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tags={'dept': 'sales'},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model_framework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Model.Framework.SCIKITLEARN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model_framework_version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='0.19.1'))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C199A2-953B-4DBF-B4AD-11F9EE876B45}"/>
              </a:ext>
            </a:extLst>
          </p:cNvPr>
          <p:cNvSpPr/>
          <p:nvPr/>
        </p:nvSpPr>
        <p:spPr bwMode="auto">
          <a:xfrm>
            <a:off x="1445287" y="4244616"/>
            <a:ext cx="8924101" cy="1589134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Model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for model in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Model.list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print(model.name, 'version:',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model.version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05512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3B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US" sz="2800" dirty="0"/>
              <a:t>Training and Registering Models</a:t>
            </a:r>
          </a:p>
          <a:p>
            <a:endParaRPr lang="en-US" sz="2800" dirty="0"/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137509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390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436220"/>
            <a:ext cx="5382232" cy="2215991"/>
          </a:xfrm>
        </p:spPr>
        <p:txBody>
          <a:bodyPr/>
          <a:lstStyle/>
          <a:p>
            <a:r>
              <a:rPr lang="en-US" dirty="0">
                <a:latin typeface="+mn-lt"/>
              </a:rPr>
              <a:t>Module 3: Running Experiments and Training Models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613832"/>
            <a:ext cx="11508013" cy="9479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and Registering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/>
          <p:nvPr/>
        </p:nvSpPr>
        <p:spPr>
          <a:xfrm>
            <a:off x="2622175" y="2439603"/>
            <a:ext cx="569014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 1</a:t>
            </a:r>
          </a:p>
          <a:p>
            <a:r>
              <a:rPr lang="en-US" sz="4000" dirty="0"/>
              <a:t>Introduction to Experiments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989AB-CDAB-4BB8-B7E7-8CC78B77005D}"/>
              </a:ext>
            </a:extLst>
          </p:cNvPr>
          <p:cNvSpPr txBox="1"/>
          <p:nvPr/>
        </p:nvSpPr>
        <p:spPr>
          <a:xfrm>
            <a:off x="5630809" y="10113271"/>
            <a:ext cx="9303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44DA0-79AA-4083-800D-81FBC6BEF37F}"/>
              </a:ext>
            </a:extLst>
          </p:cNvPr>
          <p:cNvSpPr txBox="1"/>
          <p:nvPr/>
        </p:nvSpPr>
        <p:spPr>
          <a:xfrm>
            <a:off x="2544531" y="10113271"/>
            <a:ext cx="8213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1782-F46A-4D40-95F2-43900B11BD20}"/>
              </a:ext>
            </a:extLst>
          </p:cNvPr>
          <p:cNvSpPr txBox="1"/>
          <p:nvPr/>
        </p:nvSpPr>
        <p:spPr>
          <a:xfrm>
            <a:off x="8657457" y="10113271"/>
            <a:ext cx="57932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943">
                      <a:srgbClr val="0078D4">
                        <a:alpha val="0"/>
                      </a:srgbClr>
                    </a:gs>
                    <a:gs pos="44000">
                      <a:srgbClr val="0078D4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AI</a:t>
            </a:r>
          </a:p>
        </p:txBody>
      </p:sp>
      <p:sp>
        <p:nvSpPr>
          <p:cNvPr id="26" name="binary" title="Icon of binary code, ones and zeros">
            <a:extLst>
              <a:ext uri="{FF2B5EF4-FFF2-40B4-BE49-F238E27FC236}">
                <a16:creationId xmlns:a16="http://schemas.microsoft.com/office/drawing/2014/main" id="{6E8B5B62-B9C2-4905-BC1C-8E1F75E075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1941" y="7193352"/>
            <a:ext cx="926552" cy="8000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cloud" title="Icon of a cloud">
            <a:extLst>
              <a:ext uri="{FF2B5EF4-FFF2-40B4-BE49-F238E27FC236}">
                <a16:creationId xmlns:a16="http://schemas.microsoft.com/office/drawing/2014/main" id="{EE43750B-56D6-47EE-8477-D6ABFDB00B81}"/>
              </a:ext>
            </a:extLst>
          </p:cNvPr>
          <p:cNvSpPr>
            <a:spLocks noChangeAspect="1"/>
          </p:cNvSpPr>
          <p:nvPr/>
        </p:nvSpPr>
        <p:spPr bwMode="auto">
          <a:xfrm>
            <a:off x="5384026" y="7139790"/>
            <a:ext cx="1423948" cy="90719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bot_3" title="Icon of two chevron brackets with two dots between them">
            <a:extLst>
              <a:ext uri="{FF2B5EF4-FFF2-40B4-BE49-F238E27FC236}">
                <a16:creationId xmlns:a16="http://schemas.microsoft.com/office/drawing/2014/main" id="{D10ED193-53CB-44BD-A85A-064743ADA1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2318" y="7137917"/>
            <a:ext cx="1269596" cy="910942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5875" cap="sq">
            <a:solidFill>
              <a:schemeClr val="tx1">
                <a:alpha val="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33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22222E-6 L 4.79167E-6 0.0666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A89-4A50-4A84-A7AB-17954212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Experiment?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B6D9B-DA43-4943-BDE2-3B71FAEF9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4927773"/>
            <a:ext cx="11155047" cy="947952"/>
          </a:xfrm>
        </p:spPr>
        <p:txBody>
          <a:bodyPr/>
          <a:lstStyle/>
          <a:p>
            <a:r>
              <a:rPr lang="en-US" dirty="0"/>
              <a:t>An executable process that is run one or more times – often a script</a:t>
            </a:r>
          </a:p>
          <a:p>
            <a:r>
              <a:rPr lang="en-US" dirty="0"/>
              <a:t>Each run generates metrics and output files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2C2FF3-5B54-4962-8D0F-E60DAF65687E}"/>
              </a:ext>
            </a:extLst>
          </p:cNvPr>
          <p:cNvGrpSpPr/>
          <p:nvPr/>
        </p:nvGrpSpPr>
        <p:grpSpPr>
          <a:xfrm>
            <a:off x="2710254" y="1439943"/>
            <a:ext cx="5290431" cy="2984055"/>
            <a:chOff x="2710254" y="1439943"/>
            <a:chExt cx="5290431" cy="29840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97743BD-ACDD-481E-8499-5D61B1442FA4}"/>
                </a:ext>
              </a:extLst>
            </p:cNvPr>
            <p:cNvGrpSpPr/>
            <p:nvPr/>
          </p:nvGrpSpPr>
          <p:grpSpPr>
            <a:xfrm>
              <a:off x="4323046" y="1930227"/>
              <a:ext cx="1716596" cy="1648298"/>
              <a:chOff x="384969" y="5083653"/>
              <a:chExt cx="1222441" cy="1173804"/>
            </a:xfrm>
          </p:grpSpPr>
          <p:pic>
            <p:nvPicPr>
              <p:cNvPr id="6" name="Graphic 2" descr="Flask">
                <a:extLst>
                  <a:ext uri="{FF2B5EF4-FFF2-40B4-BE49-F238E27FC236}">
                    <a16:creationId xmlns:a16="http://schemas.microsoft.com/office/drawing/2014/main" id="{05115DD7-2D16-41EE-AD7A-71D3D616F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5798" y="5330757"/>
                <a:ext cx="663103" cy="565827"/>
              </a:xfrm>
              <a:prstGeom prst="rect">
                <a:avLst/>
              </a:prstGeom>
            </p:spPr>
          </p:pic>
          <p:pic>
            <p:nvPicPr>
              <p:cNvPr id="7" name="Graphic 6" descr="Arrow circle">
                <a:extLst>
                  <a:ext uri="{FF2B5EF4-FFF2-40B4-BE49-F238E27FC236}">
                    <a16:creationId xmlns:a16="http://schemas.microsoft.com/office/drawing/2014/main" id="{F1B19D40-66DC-49C7-AECC-8D243DC0D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4969" y="5083653"/>
                <a:ext cx="1222441" cy="1173804"/>
              </a:xfrm>
              <a:prstGeom prst="rect">
                <a:avLst/>
              </a:prstGeom>
            </p:spPr>
          </p:pic>
        </p:grpSp>
        <p:pic>
          <p:nvPicPr>
            <p:cNvPr id="8" name="Graphic 14" descr="Document">
              <a:extLst>
                <a:ext uri="{FF2B5EF4-FFF2-40B4-BE49-F238E27FC236}">
                  <a16:creationId xmlns:a16="http://schemas.microsoft.com/office/drawing/2014/main" id="{B769DEC1-2BCE-45CB-AD45-0431155B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0254" y="2229323"/>
              <a:ext cx="1050105" cy="105010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4DEB88-BA55-4644-AD3F-F3ED96F5C466}"/>
                </a:ext>
              </a:extLst>
            </p:cNvPr>
            <p:cNvGrpSpPr/>
            <p:nvPr/>
          </p:nvGrpSpPr>
          <p:grpSpPr>
            <a:xfrm>
              <a:off x="6792103" y="3193165"/>
              <a:ext cx="1084733" cy="1230833"/>
              <a:chOff x="5989103" y="4827084"/>
              <a:chExt cx="772472" cy="876514"/>
            </a:xfrm>
          </p:grpSpPr>
          <p:pic>
            <p:nvPicPr>
              <p:cNvPr id="10" name="Graphic 20" descr="Folder">
                <a:extLst>
                  <a:ext uri="{FF2B5EF4-FFF2-40B4-BE49-F238E27FC236}">
                    <a16:creationId xmlns:a16="http://schemas.microsoft.com/office/drawing/2014/main" id="{C6AFC2B8-EB83-483F-A86C-DE0753698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989103" y="4931126"/>
                <a:ext cx="772472" cy="772472"/>
              </a:xfrm>
              <a:prstGeom prst="rect">
                <a:avLst/>
              </a:prstGeom>
            </p:spPr>
          </p:pic>
          <p:pic>
            <p:nvPicPr>
              <p:cNvPr id="11" name="Graphic 34" descr="Paper">
                <a:extLst>
                  <a:ext uri="{FF2B5EF4-FFF2-40B4-BE49-F238E27FC236}">
                    <a16:creationId xmlns:a16="http://schemas.microsoft.com/office/drawing/2014/main" id="{AB8572DB-252E-405F-AFA9-683EEC96B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088373" y="4827084"/>
                <a:ext cx="573932" cy="573932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4B0BC8-C434-421A-ADB1-52186E9969D3}"/>
                </a:ext>
              </a:extLst>
            </p:cNvPr>
            <p:cNvGrpSpPr/>
            <p:nvPr/>
          </p:nvGrpSpPr>
          <p:grpSpPr>
            <a:xfrm>
              <a:off x="6703301" y="1439943"/>
              <a:ext cx="1297384" cy="1385293"/>
              <a:chOff x="6011693" y="2988862"/>
              <a:chExt cx="923907" cy="986508"/>
            </a:xfrm>
          </p:grpSpPr>
          <p:pic>
            <p:nvPicPr>
              <p:cNvPr id="13" name="Graphic 22" descr="Bar chart">
                <a:extLst>
                  <a:ext uri="{FF2B5EF4-FFF2-40B4-BE49-F238E27FC236}">
                    <a16:creationId xmlns:a16="http://schemas.microsoft.com/office/drawing/2014/main" id="{41C3E559-6C0D-4773-9CEC-B28B22DBE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011693" y="3352799"/>
                <a:ext cx="630677" cy="622571"/>
              </a:xfrm>
              <a:prstGeom prst="rect">
                <a:avLst/>
              </a:prstGeom>
            </p:spPr>
          </p:pic>
          <p:pic>
            <p:nvPicPr>
              <p:cNvPr id="14" name="Graphic 30" descr="Checklist RTL">
                <a:extLst>
                  <a:ext uri="{FF2B5EF4-FFF2-40B4-BE49-F238E27FC236}">
                    <a16:creationId xmlns:a16="http://schemas.microsoft.com/office/drawing/2014/main" id="{03FAF34D-CAD4-4149-83CB-5E13DE32B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296817" y="2988862"/>
                <a:ext cx="638783" cy="630677"/>
              </a:xfrm>
              <a:prstGeom prst="rect">
                <a:avLst/>
              </a:prstGeom>
            </p:spPr>
          </p:pic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AE90D0-490E-42A4-9787-C623A13EA828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3760359" y="2754376"/>
              <a:ext cx="562687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4890A7A-4828-4B36-BACC-5464DAF0531E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 flipV="1">
              <a:off x="6039642" y="2388117"/>
              <a:ext cx="663659" cy="366259"/>
            </a:xfrm>
            <a:prstGeom prst="bentConnector3">
              <a:avLst>
                <a:gd name="adj1" fmla="val 56295"/>
              </a:avLst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8">
              <a:extLst>
                <a:ext uri="{FF2B5EF4-FFF2-40B4-BE49-F238E27FC236}">
                  <a16:creationId xmlns:a16="http://schemas.microsoft.com/office/drawing/2014/main" id="{FB56944E-FA3F-4E12-8F6C-11EF6A769013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6039642" y="2754376"/>
              <a:ext cx="752461" cy="1127256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00B05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97283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796-B772-4540-9F64-1FF41CA5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Metrics and Creating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D329-2096-48A6-9DDC-3697FF9A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165049"/>
            <a:ext cx="11018520" cy="2835586"/>
          </a:xfrm>
        </p:spPr>
        <p:txBody>
          <a:bodyPr/>
          <a:lstStyle/>
          <a:p>
            <a:r>
              <a:rPr lang="en-US" dirty="0"/>
              <a:t>Log metrics using the run context from the </a:t>
            </a:r>
            <a:r>
              <a:rPr lang="en-US" b="1" dirty="0"/>
              <a:t>Run</a:t>
            </a:r>
            <a:r>
              <a:rPr lang="en-US" dirty="0"/>
              <a:t> object:</a:t>
            </a:r>
          </a:p>
          <a:p>
            <a:pPr lvl="1"/>
            <a:r>
              <a:rPr lang="en-US" b="1" dirty="0"/>
              <a:t>log</a:t>
            </a:r>
            <a:r>
              <a:rPr lang="en-US" dirty="0"/>
              <a:t>: Record a single named value</a:t>
            </a:r>
          </a:p>
          <a:p>
            <a:pPr lvl="1"/>
            <a:r>
              <a:rPr lang="en-US" b="1" dirty="0" err="1"/>
              <a:t>log_list</a:t>
            </a:r>
            <a:r>
              <a:rPr lang="en-US" dirty="0"/>
              <a:t>: Record a named list of values</a:t>
            </a:r>
          </a:p>
          <a:p>
            <a:pPr lvl="1"/>
            <a:r>
              <a:rPr lang="en-US" b="1" dirty="0" err="1"/>
              <a:t>log_row</a:t>
            </a:r>
            <a:r>
              <a:rPr lang="en-US" dirty="0"/>
              <a:t>: Record a row with multiple columns</a:t>
            </a:r>
          </a:p>
          <a:p>
            <a:pPr lvl="1"/>
            <a:r>
              <a:rPr lang="en-US" b="1" dirty="0" err="1"/>
              <a:t>log_table</a:t>
            </a:r>
            <a:r>
              <a:rPr lang="en-US" dirty="0"/>
              <a:t>: Record a dictionary as a table</a:t>
            </a:r>
          </a:p>
          <a:p>
            <a:pPr lvl="1"/>
            <a:r>
              <a:rPr lang="en-US" b="1" dirty="0" err="1"/>
              <a:t>log_image</a:t>
            </a:r>
            <a:r>
              <a:rPr lang="en-US" dirty="0"/>
              <a:t>: Record an image file or a plot</a:t>
            </a:r>
          </a:p>
          <a:p>
            <a:r>
              <a:rPr lang="en-US" dirty="0"/>
              <a:t>Save output files in the </a:t>
            </a:r>
            <a:r>
              <a:rPr lang="en-US" b="1" dirty="0"/>
              <a:t>outputs </a:t>
            </a:r>
            <a:r>
              <a:rPr lang="en-US" dirty="0"/>
              <a:t>folder for the run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60D92-C253-4BCE-88FF-968F08FCB5C3}"/>
              </a:ext>
            </a:extLst>
          </p:cNvPr>
          <p:cNvSpPr/>
          <p:nvPr/>
        </p:nvSpPr>
        <p:spPr bwMode="auto">
          <a:xfrm>
            <a:off x="765869" y="4000634"/>
            <a:ext cx="10685018" cy="271704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Experiment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 = Experiment(workspace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 = 'my-experiment')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experiment.start_logging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('data.csv')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row_count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(data))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run.log('observations',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row_count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data.sample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(100).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to_csv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('sample.csv', index=False, header=True)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run.upload_file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(name = 'outputs/sample.csv',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path_or_stream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'./sample.csv')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run.complete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17897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9236-8F55-4944-AB1A-28E5B2B5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Script as an 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03A7-F03D-4863-9D67-01D046BF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r>
              <a:rPr lang="en-US" dirty="0"/>
              <a:t>Get the run context in the experiment script: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the </a:t>
            </a:r>
            <a:r>
              <a:rPr lang="en-US" i="1" dirty="0"/>
              <a:t>run configuration </a:t>
            </a:r>
            <a:r>
              <a:rPr lang="en-US" dirty="0"/>
              <a:t>and </a:t>
            </a:r>
            <a:r>
              <a:rPr lang="en-US" i="1" dirty="0"/>
              <a:t>script run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AD9B4-0E92-4116-A34E-BA4E968326FF}"/>
              </a:ext>
            </a:extLst>
          </p:cNvPr>
          <p:cNvSpPr/>
          <p:nvPr/>
        </p:nvSpPr>
        <p:spPr bwMode="auto">
          <a:xfrm>
            <a:off x="1132556" y="1940200"/>
            <a:ext cx="9942360" cy="1336788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Run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 =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Run.get_context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run.log(…)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run.complete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A0A7B-CE2C-4296-9C8C-AC3D10DA2913}"/>
              </a:ext>
            </a:extLst>
          </p:cNvPr>
          <p:cNvSpPr/>
          <p:nvPr/>
        </p:nvSpPr>
        <p:spPr bwMode="auto">
          <a:xfrm>
            <a:off x="1132556" y="4026457"/>
            <a:ext cx="9942360" cy="260642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azureml.core</a:t>
            </a:r>
            <a:r>
              <a:rPr lang="fr-F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r>
              <a:rPr lang="fr-F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</a:t>
            </a:r>
            <a:r>
              <a:rPr lang="fr-F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RunConfiguration</a:t>
            </a:r>
            <a:r>
              <a:rPr lang="fr-FR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ScriptRunConfig</a:t>
            </a: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run_config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RunConfiguration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run_env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= Environment('experiment-env')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src =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ScriptRunConfig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source_directory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experiment_files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script='experiment.py',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run_config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5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run_config</a:t>
            </a:r>
            <a:r>
              <a:rPr lang="en-US" sz="15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 = Experiment(workspace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, name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experiment_name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run = 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experiment.submit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(config=src)</a:t>
            </a:r>
          </a:p>
        </p:txBody>
      </p:sp>
    </p:spTree>
    <p:extLst>
      <p:ext uri="{BB962C8B-B14F-4D97-AF65-F5344CB8AC3E}">
        <p14:creationId xmlns:p14="http://schemas.microsoft.com/office/powerpoint/2010/main" val="24785873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A17550D-520E-4D30-82D4-9AA936ED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Lab 3A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FD7E2F-EC69-4C8E-91DA-A39C48F30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8281404" cy="1169551"/>
          </a:xfrm>
        </p:spPr>
        <p:txBody>
          <a:bodyPr/>
          <a:lstStyle/>
          <a:p>
            <a:r>
              <a:rPr lang="en-US" sz="2800" dirty="0"/>
              <a:t>Running Experiments</a:t>
            </a:r>
          </a:p>
          <a:p>
            <a:endParaRPr lang="en-US" sz="2800" dirty="0"/>
          </a:p>
          <a:p>
            <a:r>
              <a:rPr lang="en-US" dirty="0"/>
              <a:t>https://aka.ms/msl-dp100</a:t>
            </a:r>
          </a:p>
        </p:txBody>
      </p:sp>
    </p:spTree>
    <p:extLst>
      <p:ext uri="{BB962C8B-B14F-4D97-AF65-F5344CB8AC3E}">
        <p14:creationId xmlns:p14="http://schemas.microsoft.com/office/powerpoint/2010/main" val="637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C5E0F6-75B0-4FEF-A4B1-627D5365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C5F94-4791-4AA5-92F5-106E521B0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07542"/>
            <a:ext cx="12192000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Complete the Review Questions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4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4CF67355-5714-4411-871B-C2823B363F39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B6D1E397-E543-4F5F-B948-63CA40776D12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02C4866-3D2A-4B6E-845B-BC829EF398D3}" vid="{59E83115-8029-4EF7-8249-90A7A07EF5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976</Words>
  <Application>Microsoft Office PowerPoint</Application>
  <PresentationFormat>Widescreen</PresentationFormat>
  <Paragraphs>150</Paragraphs>
  <Slides>16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Module 3: Running Experiments and Training Models </vt:lpstr>
      <vt:lpstr>Agenda</vt:lpstr>
      <vt:lpstr>PowerPoint Presentation</vt:lpstr>
      <vt:lpstr>What is an Experiment?</vt:lpstr>
      <vt:lpstr>Logging Metrics and Creating Outputs</vt:lpstr>
      <vt:lpstr>Running a Script as an Experiment</vt:lpstr>
      <vt:lpstr>Lab 3A</vt:lpstr>
      <vt:lpstr>Lesson Review</vt:lpstr>
      <vt:lpstr>PowerPoint Presentation</vt:lpstr>
      <vt:lpstr>Introduction to Estimators</vt:lpstr>
      <vt:lpstr>Using Script Parameters</vt:lpstr>
      <vt:lpstr>Registering a Model</vt:lpstr>
      <vt:lpstr>Lab 3B</vt:lpstr>
      <vt:lpstr>Lesson Review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2019-03-20T17:14:18Z</dcterms:created>
  <dcterms:modified xsi:type="dcterms:W3CDTF">2020-01-10T22:15:41Z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